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 id="266" r:id="rId38"/>
    <p:sldId id="267" r:id="rId39"/>
    <p:sldId id="268" r:id="rId40"/>
    <p:sldId id="269" r:id="rId41"/>
  </p:sldIdLst>
  <p:sldSz cx="9753600" cy="73152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imes New Roman" charset="1" panose="02030502070405020303"/>
      <p:regular r:id="rId10"/>
    </p:embeddedFont>
    <p:embeddedFont>
      <p:font typeface="Times New Roman Bold" charset="1" panose="02030802070405020303"/>
      <p:regular r:id="rId11"/>
    </p:embeddedFont>
    <p:embeddedFont>
      <p:font typeface="Times New Roman Italics" charset="1" panose="02030502070405090303"/>
      <p:regular r:id="rId12"/>
    </p:embeddedFont>
    <p:embeddedFont>
      <p:font typeface="Times New Roman Bold Italics" charset="1" panose="02030802070405090303"/>
      <p:regular r:id="rId13"/>
    </p:embeddedFont>
    <p:embeddedFont>
      <p:font typeface="Times New Roman Medium" charset="1" panose="02030502070405020303"/>
      <p:regular r:id="rId14"/>
    </p:embeddedFont>
    <p:embeddedFont>
      <p:font typeface="Times New Roman Medium Italics" charset="1" panose="02030502070405090303"/>
      <p:regular r:id="rId15"/>
    </p:embeddedFont>
    <p:embeddedFont>
      <p:font typeface="Times New Roman Semi-Bold" charset="1" panose="02030702070405020303"/>
      <p:regular r:id="rId16"/>
    </p:embeddedFont>
    <p:embeddedFont>
      <p:font typeface="Times New Roman Semi-Bold Italics" charset="1" panose="02030702070405090303"/>
      <p:regular r:id="rId17"/>
    </p:embeddedFont>
    <p:embeddedFont>
      <p:font typeface="Times New Roman Ultra-Bold" charset="1" panose="02030902070405020303"/>
      <p:regular r:id="rId18"/>
    </p:embeddedFont>
    <p:embeddedFont>
      <p:font typeface="Arial" charset="1" panose="020B0502020202020204"/>
      <p:regular r:id="rId19"/>
    </p:embeddedFont>
    <p:embeddedFont>
      <p:font typeface="Arial Bold" charset="1" panose="020B0802020202020204"/>
      <p:regular r:id="rId20"/>
    </p:embeddedFont>
    <p:embeddedFont>
      <p:font typeface="Arial Italics" charset="1" panose="020B0502020202090204"/>
      <p:regular r:id="rId21"/>
    </p:embeddedFont>
    <p:embeddedFont>
      <p:font typeface="Arial Bold Italics" charset="1" panose="020B0802020202090204"/>
      <p:regular r:id="rId22"/>
    </p:embeddedFont>
    <p:embeddedFont>
      <p:font typeface="Zen Maru Gothic" charset="1" panose="00000000000000000000"/>
      <p:regular r:id="rId23"/>
    </p:embeddedFont>
    <p:embeddedFont>
      <p:font typeface="Zen Maru Gothic Bold" charset="1" panose="00000000000000000000"/>
      <p:regular r:id="rId24"/>
    </p:embeddedFont>
    <p:embeddedFont>
      <p:font typeface="Zen Maru Gothic Light" charset="1" panose="00000000000000000000"/>
      <p:regular r:id="rId25"/>
    </p:embeddedFont>
    <p:embeddedFont>
      <p:font typeface="Zen Maru Gothic Medium" charset="1" panose="00000000000000000000"/>
      <p:regular r:id="rId26"/>
    </p:embeddedFont>
    <p:embeddedFont>
      <p:font typeface="Zen Maru Gothic Heavy" charset="1" panose="000000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38" Target="slides/slide11.xml" Type="http://schemas.openxmlformats.org/officeDocument/2006/relationships/slide"/><Relationship Id="rId39" Target="slides/slide12.xml" Type="http://schemas.openxmlformats.org/officeDocument/2006/relationships/slide"/><Relationship Id="rId4" Target="theme/theme1.xml" Type="http://schemas.openxmlformats.org/officeDocument/2006/relationships/theme"/><Relationship Id="rId40" Target="slides/slide13.xml" Type="http://schemas.openxmlformats.org/officeDocument/2006/relationships/slide"/><Relationship Id="rId41"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http://www.geeksforgeeks.com/" TargetMode="External" Type="http://schemas.openxmlformats.org/officeDocument/2006/relationships/hyperlink"/><Relationship Id="rId3" Target="http://www.studyforbuddy.com/"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grpSp>
        <p:nvGrpSpPr>
          <p:cNvPr name="Group 6" id="6"/>
          <p:cNvGrpSpPr/>
          <p:nvPr/>
        </p:nvGrpSpPr>
        <p:grpSpPr>
          <a:xfrm rot="0">
            <a:off x="0" y="2824480"/>
            <a:ext cx="3810000" cy="4490720"/>
            <a:chOff x="0" y="0"/>
            <a:chExt cx="5080000" cy="5987627"/>
          </a:xfrm>
        </p:grpSpPr>
        <p:sp>
          <p:nvSpPr>
            <p:cNvPr name="Freeform 7" id="7"/>
            <p:cNvSpPr/>
            <p:nvPr/>
          </p:nvSpPr>
          <p:spPr>
            <a:xfrm flipH="false" flipV="false" rot="0">
              <a:off x="0" y="0"/>
              <a:ext cx="5080000" cy="5987669"/>
            </a:xfrm>
            <a:custGeom>
              <a:avLst/>
              <a:gdLst/>
              <a:ahLst/>
              <a:cxnLst/>
              <a:rect r="r" b="b" t="t" l="l"/>
              <a:pathLst>
                <a:path h="5987669" w="5080000">
                  <a:moveTo>
                    <a:pt x="0" y="5987669"/>
                  </a:moveTo>
                  <a:lnTo>
                    <a:pt x="0" y="0"/>
                  </a:lnTo>
                  <a:lnTo>
                    <a:pt x="5080000" y="5987669"/>
                  </a:lnTo>
                  <a:close/>
                </a:path>
              </a:pathLst>
            </a:custGeom>
            <a:solidFill>
              <a:srgbClr val="F96A1B"/>
            </a:solidFill>
          </p:spPr>
        </p:sp>
      </p:grpSp>
      <p:grpSp>
        <p:nvGrpSpPr>
          <p:cNvPr name="Group 8" id="8"/>
          <p:cNvGrpSpPr/>
          <p:nvPr/>
        </p:nvGrpSpPr>
        <p:grpSpPr>
          <a:xfrm rot="0">
            <a:off x="-2539" y="-987"/>
            <a:ext cx="9756139" cy="7316187"/>
            <a:chOff x="0" y="0"/>
            <a:chExt cx="13008185" cy="9754916"/>
          </a:xfrm>
        </p:grpSpPr>
        <p:sp>
          <p:nvSpPr>
            <p:cNvPr name="Freeform 9" id="9"/>
            <p:cNvSpPr/>
            <p:nvPr/>
          </p:nvSpPr>
          <p:spPr>
            <a:xfrm flipH="false" flipV="false" rot="0">
              <a:off x="0" y="0"/>
              <a:ext cx="13008102" cy="9754870"/>
            </a:xfrm>
            <a:custGeom>
              <a:avLst/>
              <a:gdLst/>
              <a:ahLst/>
              <a:cxnLst/>
              <a:rect r="r" b="b" t="t" l="l"/>
              <a:pathLst>
                <a:path h="9754870" w="13008102">
                  <a:moveTo>
                    <a:pt x="0" y="9754870"/>
                  </a:moveTo>
                  <a:lnTo>
                    <a:pt x="11005312" y="0"/>
                  </a:lnTo>
                  <a:lnTo>
                    <a:pt x="13008102" y="1270"/>
                  </a:lnTo>
                  <a:lnTo>
                    <a:pt x="13008102" y="9754870"/>
                  </a:lnTo>
                  <a:lnTo>
                    <a:pt x="0" y="9754870"/>
                  </a:lnTo>
                  <a:close/>
                </a:path>
              </a:pathLst>
            </a:custGeom>
            <a:solidFill>
              <a:srgbClr val="08A1D9">
                <a:alpha val="80000"/>
              </a:srgbClr>
            </a:solidFill>
          </p:spPr>
        </p:sp>
      </p:grpSp>
      <p:sp>
        <p:nvSpPr>
          <p:cNvPr name="TextBox 10" id="10"/>
          <p:cNvSpPr txBox="true"/>
          <p:nvPr/>
        </p:nvSpPr>
        <p:spPr>
          <a:xfrm rot="-2460000">
            <a:off x="517913" y="524502"/>
            <a:ext cx="9407759" cy="762812"/>
          </a:xfrm>
          <a:prstGeom prst="rect">
            <a:avLst/>
          </a:prstGeom>
        </p:spPr>
        <p:txBody>
          <a:bodyPr anchor="t" rtlCol="false" tIns="0" lIns="0" bIns="0" rIns="0">
            <a:spAutoFit/>
          </a:bodyPr>
          <a:lstStyle/>
          <a:p>
            <a:pPr algn="l">
              <a:lnSpc>
                <a:spcPts val="5823"/>
              </a:lnSpc>
            </a:pPr>
            <a:r>
              <a:rPr lang="en-US" sz="4852" spc="539">
                <a:solidFill>
                  <a:srgbClr val="FF0000"/>
                </a:solidFill>
                <a:latin typeface="Arimo"/>
              </a:rPr>
              <a:t>KEYLOGGERS</a:t>
            </a:r>
          </a:p>
        </p:txBody>
      </p:sp>
      <p:sp>
        <p:nvSpPr>
          <p:cNvPr name="TextBox 11" id="11"/>
          <p:cNvSpPr txBox="true"/>
          <p:nvPr/>
        </p:nvSpPr>
        <p:spPr>
          <a:xfrm rot="0">
            <a:off x="2433558" y="5389177"/>
            <a:ext cx="2198185" cy="321564"/>
          </a:xfrm>
          <a:prstGeom prst="rect">
            <a:avLst/>
          </a:prstGeom>
        </p:spPr>
        <p:txBody>
          <a:bodyPr anchor="t" rtlCol="false" tIns="0" lIns="0" bIns="0" rIns="0">
            <a:spAutoFit/>
          </a:bodyPr>
          <a:lstStyle/>
          <a:p>
            <a:pPr algn="l">
              <a:lnSpc>
                <a:spcPts val="2304"/>
              </a:lnSpc>
            </a:pPr>
            <a:r>
              <a:rPr lang="en-US" sz="1920">
                <a:solidFill>
                  <a:srgbClr val="000000"/>
                </a:solidFill>
                <a:latin typeface="Arimo Light"/>
              </a:rPr>
              <a:t>PRESENTED BY</a:t>
            </a:r>
            <a:r>
              <a:rPr lang="en-US" sz="1920">
                <a:solidFill>
                  <a:srgbClr val="000000"/>
                </a:solidFill>
                <a:latin typeface="Arimo"/>
              </a:rPr>
              <a:t>:</a:t>
            </a:r>
          </a:p>
        </p:txBody>
      </p:sp>
      <p:sp>
        <p:nvSpPr>
          <p:cNvPr name="TextBox 12" id="12"/>
          <p:cNvSpPr txBox="true"/>
          <p:nvPr/>
        </p:nvSpPr>
        <p:spPr>
          <a:xfrm rot="0">
            <a:off x="3245222" y="5701216"/>
            <a:ext cx="5776858" cy="1352550"/>
          </a:xfrm>
          <a:prstGeom prst="rect">
            <a:avLst/>
          </a:prstGeom>
        </p:spPr>
        <p:txBody>
          <a:bodyPr anchor="t" rtlCol="false" tIns="0" lIns="0" bIns="0" rIns="0">
            <a:spAutoFit/>
          </a:bodyPr>
          <a:lstStyle/>
          <a:p>
            <a:pPr algn="ctr">
              <a:lnSpc>
                <a:spcPts val="3583"/>
              </a:lnSpc>
            </a:pPr>
            <a:r>
              <a:rPr lang="en-US" sz="2986">
                <a:solidFill>
                  <a:srgbClr val="000000"/>
                </a:solidFill>
                <a:latin typeface="Arimo"/>
              </a:rPr>
              <a:t>R.Shreevathshan</a:t>
            </a:r>
          </a:p>
          <a:p>
            <a:pPr algn="ctr">
              <a:lnSpc>
                <a:spcPts val="3583"/>
              </a:lnSpc>
            </a:pPr>
            <a:r>
              <a:rPr lang="en-US" sz="2986">
                <a:solidFill>
                  <a:srgbClr val="000000"/>
                </a:solidFill>
                <a:latin typeface="Arimo"/>
              </a:rPr>
              <a:t>511921104065</a:t>
            </a:r>
          </a:p>
          <a:p>
            <a:pPr algn="ctr">
              <a:lnSpc>
                <a:spcPts val="3583"/>
              </a:lnSpc>
              <a:spcBef>
                <a:spcPct val="0"/>
              </a:spcBef>
            </a:pPr>
            <a:r>
              <a:rPr lang="en-US" sz="2986">
                <a:solidFill>
                  <a:srgbClr val="000000"/>
                </a:solidFill>
                <a:latin typeface="Arimo"/>
              </a:rPr>
              <a:t>Priyadarshini engineering College </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590154" y="44476"/>
            <a:ext cx="8525801" cy="5285157"/>
          </a:xfrm>
          <a:prstGeom prst="rect">
            <a:avLst/>
          </a:prstGeom>
        </p:spPr>
        <p:txBody>
          <a:bodyPr anchor="t" rtlCol="false" tIns="0" lIns="0" bIns="0" rIns="0">
            <a:spAutoFit/>
          </a:bodyPr>
          <a:lstStyle/>
          <a:p>
            <a:pPr algn="l">
              <a:lnSpc>
                <a:spcPts val="2560"/>
              </a:lnSpc>
            </a:pPr>
            <a:r>
              <a:rPr lang="en-US" sz="2133" spc="-17">
                <a:solidFill>
                  <a:srgbClr val="000000"/>
                </a:solidFill>
                <a:latin typeface="Zen Maru Gothic Bold"/>
              </a:rPr>
              <a:t>Deployment</a:t>
            </a:r>
            <a:r>
              <a:rPr lang="en-US" sz="2133" spc="-17">
                <a:solidFill>
                  <a:srgbClr val="000000"/>
                </a:solidFill>
                <a:latin typeface="Zen Maru Gothic"/>
              </a:rPr>
              <a:t>:</a:t>
            </a:r>
          </a:p>
          <a:p>
            <a:pPr algn="l">
              <a:lnSpc>
                <a:spcPts val="2047"/>
              </a:lnSpc>
            </a:pPr>
            <a:r>
              <a:rPr lang="en-US" sz="1706" spc="-13">
                <a:solidFill>
                  <a:srgbClr val="000000"/>
                </a:solidFill>
                <a:latin typeface="Zen Maru Gothic Bold"/>
              </a:rPr>
              <a:t>Agent-Based Deployment</a:t>
            </a:r>
            <a:r>
              <a:rPr lang="en-US" sz="1706" spc="-13">
                <a:solidFill>
                  <a:srgbClr val="000000"/>
                </a:solidFill>
                <a:latin typeface="Zen Maru Gothic"/>
              </a:rPr>
              <a:t>:</a:t>
            </a:r>
          </a:p>
          <a:p>
            <a:pPr algn="l" marL="219637" indent="-73212" lvl="2">
              <a:lnSpc>
                <a:spcPts val="2047"/>
              </a:lnSpc>
              <a:buFont typeface="Arial"/>
              <a:buChar char="⚬"/>
            </a:pPr>
            <a:r>
              <a:rPr lang="en-US" sz="1706" spc="-13">
                <a:solidFill>
                  <a:srgbClr val="000000"/>
                </a:solidFill>
                <a:latin typeface="Times New Roman"/>
              </a:rPr>
              <a:t>Develop lightweight agent software that can be installed on endpoints to monitor system activities and detect keylogger threats.</a:t>
            </a:r>
          </a:p>
          <a:p>
            <a:pPr algn="l" marL="219637" indent="-73212" lvl="2">
              <a:lnSpc>
                <a:spcPts val="2047"/>
              </a:lnSpc>
              <a:buFont typeface="Arial"/>
              <a:buChar char="⚬"/>
            </a:pPr>
            <a:r>
              <a:rPr lang="en-US" sz="1706" spc="-13">
                <a:solidFill>
                  <a:srgbClr val="000000"/>
                </a:solidFill>
                <a:latin typeface="Times New Roman"/>
              </a:rPr>
              <a:t>Distribute and deploy the agent software across all endpoints within the organization's network, ensuring comprehensive coverage and visibility.</a:t>
            </a:r>
          </a:p>
          <a:p>
            <a:pPr algn="l" marL="219637" indent="-73212" lvl="2">
              <a:lnSpc>
                <a:spcPts val="2047"/>
              </a:lnSpc>
            </a:pPr>
            <a:r>
              <a:rPr lang="en-US" sz="1706" spc="-13">
                <a:solidFill>
                  <a:srgbClr val="000000"/>
                </a:solidFill>
                <a:latin typeface="Zen Maru Gothic Bold"/>
              </a:rPr>
              <a:t>Network-Based Deployment:</a:t>
            </a:r>
          </a:p>
          <a:p>
            <a:pPr algn="l" marL="219637" indent="-73212" lvl="2">
              <a:lnSpc>
                <a:spcPts val="2047"/>
              </a:lnSpc>
              <a:buFont typeface="Arial"/>
              <a:buChar char="⚬"/>
            </a:pPr>
            <a:r>
              <a:rPr lang="en-US" sz="1706" spc="-13">
                <a:solidFill>
                  <a:srgbClr val="000000"/>
                </a:solidFill>
                <a:latin typeface="Times New Roman"/>
              </a:rPr>
              <a:t>Implement network-based sensors or appliances that passively monitor network traffic for signs of keylogger activity.</a:t>
            </a:r>
          </a:p>
          <a:p>
            <a:pPr algn="l" marL="219637" indent="-73212" lvl="2">
              <a:lnSpc>
                <a:spcPts val="2047"/>
              </a:lnSpc>
              <a:buFont typeface="Arial"/>
              <a:buChar char="⚬"/>
            </a:pPr>
            <a:r>
              <a:rPr lang="en-US" sz="1706" spc="-13">
                <a:solidFill>
                  <a:srgbClr val="000000"/>
                </a:solidFill>
                <a:latin typeface="Times New Roman"/>
              </a:rPr>
              <a:t>Deploy sensors at strategic points within the network infrastructure, such as perimeter gateways, internal network segments, and critical server endpoints.</a:t>
            </a:r>
          </a:p>
          <a:p>
            <a:pPr algn="l" marL="219637" indent="-73212" lvl="2">
              <a:lnSpc>
                <a:spcPts val="2047"/>
              </a:lnSpc>
            </a:pPr>
            <a:r>
              <a:rPr lang="en-US" sz="1706" spc="-13">
                <a:solidFill>
                  <a:srgbClr val="000000"/>
                </a:solidFill>
                <a:latin typeface="Zen Maru Gothic Bold"/>
              </a:rPr>
              <a:t>Cloud-Based Deployment</a:t>
            </a:r>
            <a:r>
              <a:rPr lang="en-US" sz="1706" spc="-13">
                <a:solidFill>
                  <a:srgbClr val="000000"/>
                </a:solidFill>
                <a:latin typeface="Zen Maru Gothic"/>
              </a:rPr>
              <a:t>:</a:t>
            </a:r>
          </a:p>
          <a:p>
            <a:pPr algn="l" marL="219637" indent="-73212" lvl="2">
              <a:lnSpc>
                <a:spcPts val="2047"/>
              </a:lnSpc>
              <a:buFont typeface="Arial"/>
              <a:buChar char="⚬"/>
            </a:pPr>
            <a:r>
              <a:rPr lang="en-US" sz="1706" spc="-13">
                <a:solidFill>
                  <a:srgbClr val="000000"/>
                </a:solidFill>
                <a:latin typeface="Times New Roman"/>
              </a:rPr>
              <a:t>Leverage cloud-based security solutions that offer keylogger detection and mitigation capabilities as a service.</a:t>
            </a:r>
          </a:p>
          <a:p>
            <a:pPr algn="l" marL="219637" indent="-73212" lvl="2">
              <a:lnSpc>
                <a:spcPts val="2047"/>
              </a:lnSpc>
              <a:buFont typeface="Arial"/>
              <a:buChar char="⚬"/>
            </a:pPr>
            <a:r>
              <a:rPr lang="en-US" sz="1706" spc="-13">
                <a:solidFill>
                  <a:srgbClr val="000000"/>
                </a:solidFill>
                <a:latin typeface="Times New Roman"/>
              </a:rPr>
              <a:t>Integrate cloud-based security services with existing endpoint protection platforms (EPP), security information and event management (SIEM) systems, and threat intelligence feeds.</a:t>
            </a:r>
          </a:p>
          <a:p>
            <a:pPr algn="l" marL="219637" indent="-73212" lvl="2">
              <a:lnSpc>
                <a:spcPts val="2047"/>
              </a:lnSpc>
            </a:pP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969264" y="426339"/>
            <a:ext cx="7839456" cy="503301"/>
          </a:xfrm>
          <a:prstGeom prst="rect">
            <a:avLst/>
          </a:prstGeom>
        </p:spPr>
        <p:txBody>
          <a:bodyPr anchor="t" rtlCol="false" tIns="0" lIns="0" bIns="0" rIns="0">
            <a:spAutoFit/>
          </a:bodyPr>
          <a:lstStyle/>
          <a:p>
            <a:pPr algn="l">
              <a:lnSpc>
                <a:spcPts val="3583"/>
              </a:lnSpc>
            </a:pPr>
            <a:r>
              <a:rPr lang="en-US" sz="2986">
                <a:solidFill>
                  <a:srgbClr val="5ACEF9"/>
                </a:solidFill>
                <a:latin typeface="Arimo"/>
              </a:rPr>
              <a:t>result</a:t>
            </a:r>
          </a:p>
        </p:txBody>
      </p:sp>
      <p:sp>
        <p:nvSpPr>
          <p:cNvPr name="TextBox 7" id="7"/>
          <p:cNvSpPr txBox="true"/>
          <p:nvPr/>
        </p:nvSpPr>
        <p:spPr>
          <a:xfrm rot="0">
            <a:off x="969264" y="1172098"/>
            <a:ext cx="7839456" cy="3774691"/>
          </a:xfrm>
          <a:prstGeom prst="rect">
            <a:avLst/>
          </a:prstGeom>
        </p:spPr>
        <p:txBody>
          <a:bodyPr anchor="t" rtlCol="false" tIns="0" lIns="0" bIns="0" rIns="0">
            <a:spAutoFit/>
          </a:bodyPr>
          <a:lstStyle/>
          <a:p>
            <a:pPr algn="l">
              <a:lnSpc>
                <a:spcPts val="2304"/>
              </a:lnSpc>
            </a:pPr>
            <a:r>
              <a:rPr lang="en-US" sz="1920">
                <a:solidFill>
                  <a:srgbClr val="000000"/>
                </a:solidFill>
                <a:latin typeface="Times New Roman Bold"/>
              </a:rPr>
              <a:t> Thus the keyloggers has been completed and the output  records the amount of key strokes has been completed </a:t>
            </a:r>
          </a:p>
          <a:p>
            <a:pPr algn="l">
              <a:lnSpc>
                <a:spcPts val="2304"/>
              </a:lnSpc>
            </a:pP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969264" y="426339"/>
            <a:ext cx="7839456" cy="503301"/>
          </a:xfrm>
          <a:prstGeom prst="rect">
            <a:avLst/>
          </a:prstGeom>
        </p:spPr>
        <p:txBody>
          <a:bodyPr anchor="t" rtlCol="false" tIns="0" lIns="0" bIns="0" rIns="0">
            <a:spAutoFit/>
          </a:bodyPr>
          <a:lstStyle/>
          <a:p>
            <a:pPr algn="l">
              <a:lnSpc>
                <a:spcPts val="3583"/>
              </a:lnSpc>
            </a:pPr>
            <a:r>
              <a:rPr lang="en-US" sz="2986">
                <a:solidFill>
                  <a:srgbClr val="5ACEF9"/>
                </a:solidFill>
                <a:latin typeface="Arimo"/>
              </a:rPr>
              <a:t>Conclusion</a:t>
            </a:r>
          </a:p>
        </p:txBody>
      </p:sp>
      <p:sp>
        <p:nvSpPr>
          <p:cNvPr name="TextBox 7" id="7"/>
          <p:cNvSpPr txBox="true"/>
          <p:nvPr/>
        </p:nvSpPr>
        <p:spPr>
          <a:xfrm rot="0">
            <a:off x="436537" y="1235922"/>
            <a:ext cx="9034144" cy="6263984"/>
          </a:xfrm>
          <a:prstGeom prst="rect">
            <a:avLst/>
          </a:prstGeom>
        </p:spPr>
        <p:txBody>
          <a:bodyPr anchor="t" rtlCol="false" tIns="0" lIns="0" bIns="0" rIns="0">
            <a:spAutoFit/>
          </a:bodyPr>
          <a:lstStyle/>
          <a:p>
            <a:pPr algn="l">
              <a:lnSpc>
                <a:spcPts val="2047"/>
              </a:lnSpc>
            </a:pPr>
            <a:r>
              <a:rPr lang="en-US" sz="1706" spc="-13">
                <a:solidFill>
                  <a:srgbClr val="000000"/>
                </a:solidFill>
                <a:latin typeface="Zen Maru Gothic"/>
              </a:rPr>
              <a:t>In conclusion, Keyloggers pose a significiant  threat to both personal and  organizational cybersecurity. </a:t>
            </a:r>
          </a:p>
          <a:p>
            <a:pPr algn="l">
              <a:lnSpc>
                <a:spcPts val="2047"/>
              </a:lnSpc>
            </a:pPr>
            <a:r>
              <a:rPr lang="en-US" sz="1706" spc="-13">
                <a:solidFill>
                  <a:srgbClr val="000000"/>
                </a:solidFill>
                <a:latin typeface="Zen Maru Gothic"/>
              </a:rPr>
              <a:t>To mitigate this threat, individuals and organizations must remain vigilant, employing robust security measures such as antivirus software,firewalls,and regular system updates.  </a:t>
            </a:r>
          </a:p>
          <a:p>
            <a:pPr algn="l">
              <a:lnSpc>
                <a:spcPts val="2047"/>
              </a:lnSpc>
            </a:pPr>
            <a:r>
              <a:rPr lang="en-US" sz="1706" spc="-13">
                <a:solidFill>
                  <a:srgbClr val="000000"/>
                </a:solidFill>
                <a:latin typeface="Zen Maru Gothic"/>
              </a:rPr>
              <a:t>Additionally, user education anmd awareness about the dangerrs of keyloggers and best practices for avoiding them are essential in safeguarding against potential breaches of sensitive information.  </a:t>
            </a:r>
          </a:p>
          <a:p>
            <a:pPr algn="l">
              <a:lnSpc>
                <a:spcPts val="2047"/>
              </a:lnSpc>
            </a:pPr>
            <a:r>
              <a:rPr lang="en-US" sz="1706" spc="-13">
                <a:solidFill>
                  <a:srgbClr val="000000"/>
                </a:solidFill>
                <a:latin typeface="Zen Maru Gothic"/>
              </a:rPr>
              <a:t>Ultimately,combating the proliferation of keyloggers requires a multi-faceted appproach involving  technological  solutions, proactive security  measures, and user awareness to effectively protect against these insidious threats.</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969264" y="426339"/>
            <a:ext cx="7839456" cy="503301"/>
          </a:xfrm>
          <a:prstGeom prst="rect">
            <a:avLst/>
          </a:prstGeom>
        </p:spPr>
        <p:txBody>
          <a:bodyPr anchor="t" rtlCol="false" tIns="0" lIns="0" bIns="0" rIns="0">
            <a:spAutoFit/>
          </a:bodyPr>
          <a:lstStyle/>
          <a:p>
            <a:pPr algn="l">
              <a:lnSpc>
                <a:spcPts val="3583"/>
              </a:lnSpc>
            </a:pPr>
            <a:r>
              <a:rPr lang="en-US" sz="2986">
                <a:solidFill>
                  <a:srgbClr val="5ACEF9"/>
                </a:solidFill>
                <a:latin typeface="Arimo"/>
              </a:rPr>
              <a:t> future scope</a:t>
            </a:r>
          </a:p>
        </p:txBody>
      </p:sp>
      <p:sp>
        <p:nvSpPr>
          <p:cNvPr name="TextBox 7" id="7"/>
          <p:cNvSpPr txBox="true"/>
          <p:nvPr/>
        </p:nvSpPr>
        <p:spPr>
          <a:xfrm rot="0">
            <a:off x="743771" y="1219723"/>
            <a:ext cx="8064949" cy="3727066"/>
          </a:xfrm>
          <a:prstGeom prst="rect">
            <a:avLst/>
          </a:prstGeom>
        </p:spPr>
        <p:txBody>
          <a:bodyPr anchor="t" rtlCol="false" tIns="0" lIns="0" bIns="0" rIns="0">
            <a:spAutoFit/>
          </a:bodyPr>
          <a:lstStyle/>
          <a:p>
            <a:pPr algn="l">
              <a:lnSpc>
                <a:spcPts val="2304"/>
              </a:lnSpc>
            </a:pPr>
            <a:r>
              <a:rPr lang="en-US" sz="1920" spc="-15">
                <a:solidFill>
                  <a:srgbClr val="000000"/>
                </a:solidFill>
                <a:latin typeface="Zen Maru Gothic Bold"/>
              </a:rPr>
              <a:t>Here are some potential future directions for Keyloggers:</a:t>
            </a:r>
          </a:p>
          <a:p>
            <a:pPr algn="l" marL="219637" indent="-109818" lvl="1">
              <a:lnSpc>
                <a:spcPts val="2047"/>
              </a:lnSpc>
              <a:buFont typeface="Arial"/>
              <a:buChar char="•"/>
            </a:pPr>
            <a:r>
              <a:rPr lang="en-US" sz="1706" spc="-13">
                <a:solidFill>
                  <a:srgbClr val="000000"/>
                </a:solidFill>
                <a:latin typeface="Zen Maru Gothic Bold"/>
              </a:rPr>
              <a:t>Advanced Evasion Technique</a:t>
            </a:r>
          </a:p>
          <a:p>
            <a:pPr algn="l" marL="219637" indent="-109818" lvl="1">
              <a:lnSpc>
                <a:spcPts val="2047"/>
              </a:lnSpc>
              <a:buFont typeface="Arial"/>
              <a:buChar char="•"/>
            </a:pPr>
            <a:r>
              <a:rPr lang="en-US" sz="1706" spc="-13">
                <a:solidFill>
                  <a:srgbClr val="000000"/>
                </a:solidFill>
                <a:latin typeface="Zen Maru Gothic Bold"/>
              </a:rPr>
              <a:t>Targeting Mobile Devices and Iot</a:t>
            </a:r>
          </a:p>
          <a:p>
            <a:pPr algn="l" marL="219637" indent="-109818" lvl="1">
              <a:lnSpc>
                <a:spcPts val="2047"/>
              </a:lnSpc>
              <a:buFont typeface="Arial"/>
              <a:buChar char="•"/>
            </a:pPr>
            <a:r>
              <a:rPr lang="en-US" sz="1706" spc="-13">
                <a:solidFill>
                  <a:srgbClr val="000000"/>
                </a:solidFill>
                <a:latin typeface="Zen Maru Gothic Bold"/>
              </a:rPr>
              <a:t>Machine Learning and AI Integration</a:t>
            </a:r>
          </a:p>
          <a:p>
            <a:pPr algn="l" marL="219637" indent="-109818" lvl="1">
              <a:lnSpc>
                <a:spcPts val="2047"/>
              </a:lnSpc>
              <a:buFont typeface="Arial"/>
              <a:buChar char="•"/>
            </a:pPr>
            <a:r>
              <a:rPr lang="en-US" sz="1706" spc="-13">
                <a:solidFill>
                  <a:srgbClr val="000000"/>
                </a:solidFill>
                <a:latin typeface="Zen Maru Gothic Bold"/>
              </a:rPr>
              <a:t>Social Engineering Integration</a:t>
            </a:r>
          </a:p>
          <a:p>
            <a:pPr algn="l" marL="219637" indent="-109818" lvl="1">
              <a:lnSpc>
                <a:spcPts val="2047"/>
              </a:lnSpc>
              <a:buFont typeface="Arial"/>
              <a:buChar char="•"/>
            </a:pPr>
            <a:r>
              <a:rPr lang="en-US" sz="1706" spc="-13">
                <a:solidFill>
                  <a:srgbClr val="000000"/>
                </a:solidFill>
                <a:latin typeface="Zen Maru Gothic Bold"/>
              </a:rPr>
              <a:t>Biometric Data Capture</a:t>
            </a:r>
          </a:p>
          <a:p>
            <a:pPr algn="l" marL="219637" indent="-109818" lvl="1">
              <a:lnSpc>
                <a:spcPts val="2047"/>
              </a:lnSpc>
              <a:buFont typeface="Arial"/>
              <a:buChar char="•"/>
            </a:pPr>
            <a:r>
              <a:rPr lang="en-US" sz="1706" spc="-13">
                <a:solidFill>
                  <a:srgbClr val="000000"/>
                </a:solidFill>
                <a:latin typeface="Zen Maru Gothic Bold"/>
              </a:rPr>
              <a:t>Legitimate Uses in Monitoring and Security</a:t>
            </a:r>
          </a:p>
          <a:p>
            <a:pPr algn="l" marL="219637" indent="-109818" lvl="1">
              <a:lnSpc>
                <a:spcPts val="2047"/>
              </a:lnSpc>
              <a:buFont typeface="Arial"/>
              <a:buChar char="•"/>
            </a:pPr>
            <a:r>
              <a:rPr lang="en-US" sz="1706" spc="-13">
                <a:solidFill>
                  <a:srgbClr val="000000"/>
                </a:solidFill>
                <a:latin typeface="Zen Maru Gothic Bold"/>
              </a:rPr>
              <a:t>Legal and Ethical Implications</a:t>
            </a:r>
          </a:p>
          <a:p>
            <a:pPr algn="l" marL="219637" indent="-109818" lvl="1">
              <a:lnSpc>
                <a:spcPts val="2047"/>
              </a:lnSpc>
              <a:buFont typeface="Arial"/>
              <a:buChar char="•"/>
            </a:pPr>
            <a:r>
              <a:rPr lang="en-US" sz="1706" spc="-13">
                <a:solidFill>
                  <a:srgbClr val="000000"/>
                </a:solidFill>
                <a:latin typeface="Zen Maru Gothic Bold"/>
              </a:rPr>
              <a:t>Targetting mobile devices and  Iolt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969264" y="426339"/>
            <a:ext cx="7839456" cy="503301"/>
          </a:xfrm>
          <a:prstGeom prst="rect">
            <a:avLst/>
          </a:prstGeom>
        </p:spPr>
        <p:txBody>
          <a:bodyPr anchor="t" rtlCol="false" tIns="0" lIns="0" bIns="0" rIns="0">
            <a:spAutoFit/>
          </a:bodyPr>
          <a:lstStyle/>
          <a:p>
            <a:pPr algn="l">
              <a:lnSpc>
                <a:spcPts val="3583"/>
              </a:lnSpc>
            </a:pPr>
            <a:r>
              <a:rPr lang="en-US" sz="2986">
                <a:solidFill>
                  <a:srgbClr val="5ACEF9"/>
                </a:solidFill>
                <a:latin typeface="Arimo"/>
              </a:rPr>
              <a:t>references</a:t>
            </a:r>
          </a:p>
        </p:txBody>
      </p:sp>
      <p:sp>
        <p:nvSpPr>
          <p:cNvPr name="TextBox 7" id="7"/>
          <p:cNvSpPr txBox="true"/>
          <p:nvPr/>
        </p:nvSpPr>
        <p:spPr>
          <a:xfrm rot="0">
            <a:off x="969264" y="1210198"/>
            <a:ext cx="7839456" cy="3736591"/>
          </a:xfrm>
          <a:prstGeom prst="rect">
            <a:avLst/>
          </a:prstGeom>
        </p:spPr>
        <p:txBody>
          <a:bodyPr anchor="t" rtlCol="false" tIns="0" lIns="0" bIns="0" rIns="0">
            <a:spAutoFit/>
          </a:bodyPr>
          <a:lstStyle/>
          <a:p>
            <a:pPr algn="l" marL="219637" indent="-109818" lvl="1">
              <a:lnSpc>
                <a:spcPts val="2047"/>
              </a:lnSpc>
              <a:buAutoNum type="arabicPeriod" startAt="1"/>
            </a:pPr>
            <a:r>
              <a:rPr lang="en-US" sz="1706" spc="-13" u="sng">
                <a:solidFill>
                  <a:srgbClr val="5F5F5F"/>
                </a:solidFill>
                <a:latin typeface="Zen Maru Gothic Bold"/>
                <a:hlinkClick r:id="rId2" tooltip="http://www.geeksforgeeks.com/"/>
              </a:rPr>
              <a:t>www.geeksforgeeks.com</a:t>
            </a:r>
          </a:p>
          <a:p>
            <a:pPr algn="l" marL="219637" indent="-109818" lvl="1">
              <a:lnSpc>
                <a:spcPts val="2047"/>
              </a:lnSpc>
              <a:buAutoNum type="arabicPeriod" startAt="1"/>
            </a:pPr>
            <a:r>
              <a:rPr lang="en-US" sz="1706" spc="-13" u="sng">
                <a:solidFill>
                  <a:srgbClr val="5F5F5F"/>
                </a:solidFill>
                <a:latin typeface="Zen Maru Gothic Bold"/>
                <a:hlinkClick r:id="rId3" tooltip="http://www.studyforbuddy.com/"/>
              </a:rPr>
              <a:t>www.studyforbuddy.com</a:t>
            </a:r>
          </a:p>
          <a:p>
            <a:pPr algn="l" marL="219637" indent="-109818" lvl="1">
              <a:lnSpc>
                <a:spcPts val="2047"/>
              </a:lnSpc>
              <a:buAutoNum type="arabicPeriod" startAt="1"/>
            </a:pPr>
            <a:r>
              <a:rPr lang="en-US" sz="1706" spc="-13">
                <a:solidFill>
                  <a:srgbClr val="000000"/>
                </a:solidFill>
                <a:latin typeface="Zen Maru Gothic"/>
              </a:rPr>
              <a:t>www.techtutorials.com</a:t>
            </a:r>
          </a:p>
          <a:p>
            <a:pPr algn="l" marL="219637" indent="-109818" lvl="1">
              <a:lnSpc>
                <a:spcPts val="2047"/>
              </a:lnSpc>
            </a:pP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590154" y="544645"/>
            <a:ext cx="7839456" cy="727668"/>
          </a:xfrm>
          <a:prstGeom prst="rect">
            <a:avLst/>
          </a:prstGeom>
        </p:spPr>
        <p:txBody>
          <a:bodyPr anchor="t" rtlCol="false" tIns="0" lIns="0" bIns="0" rIns="0">
            <a:spAutoFit/>
          </a:bodyPr>
          <a:lstStyle/>
          <a:p>
            <a:pPr algn="l">
              <a:lnSpc>
                <a:spcPts val="3583"/>
              </a:lnSpc>
            </a:pPr>
            <a:r>
              <a:rPr lang="en-US" sz="2986">
                <a:solidFill>
                  <a:srgbClr val="00CC00"/>
                </a:solidFill>
                <a:latin typeface="Arimo"/>
              </a:rPr>
              <a:t>OUTLINE</a:t>
            </a:r>
          </a:p>
        </p:txBody>
      </p:sp>
      <p:sp>
        <p:nvSpPr>
          <p:cNvPr name="TextBox 7" id="7"/>
          <p:cNvSpPr txBox="true"/>
          <p:nvPr/>
        </p:nvSpPr>
        <p:spPr>
          <a:xfrm rot="0">
            <a:off x="743771" y="1197822"/>
            <a:ext cx="7839456" cy="3774691"/>
          </a:xfrm>
          <a:prstGeom prst="rect">
            <a:avLst/>
          </a:prstGeom>
        </p:spPr>
        <p:txBody>
          <a:bodyPr anchor="t" rtlCol="false" tIns="0" lIns="0" bIns="0" rIns="0">
            <a:spAutoFit/>
          </a:bodyPr>
          <a:lstStyle/>
          <a:p>
            <a:pPr algn="l">
              <a:lnSpc>
                <a:spcPts val="2304"/>
              </a:lnSpc>
            </a:pPr>
          </a:p>
          <a:p>
            <a:pPr algn="l" marL="247091" indent="-123546" lvl="1">
              <a:lnSpc>
                <a:spcPts val="2304"/>
              </a:lnSpc>
              <a:buFont typeface="Arial"/>
              <a:buChar char="•"/>
            </a:pPr>
            <a:r>
              <a:rPr lang="en-US" sz="1920">
                <a:solidFill>
                  <a:srgbClr val="000000"/>
                </a:solidFill>
                <a:latin typeface="Arial Bold"/>
              </a:rPr>
              <a:t>Problem Statement (Should not include solution)</a:t>
            </a:r>
          </a:p>
          <a:p>
            <a:pPr algn="l" marL="247091" indent="-123546" lvl="1">
              <a:lnSpc>
                <a:spcPts val="2304"/>
              </a:lnSpc>
              <a:buFont typeface="Arial"/>
              <a:buChar char="•"/>
            </a:pPr>
            <a:r>
              <a:rPr lang="en-US" sz="1920">
                <a:solidFill>
                  <a:srgbClr val="000000"/>
                </a:solidFill>
                <a:latin typeface="Arial Bold"/>
              </a:rPr>
              <a:t>Proposed System/Solution</a:t>
            </a:r>
          </a:p>
          <a:p>
            <a:pPr algn="l" marL="247091" indent="-123546" lvl="1">
              <a:lnSpc>
                <a:spcPts val="2304"/>
              </a:lnSpc>
              <a:buFont typeface="Arial"/>
              <a:buChar char="•"/>
            </a:pPr>
            <a:r>
              <a:rPr lang="en-US" sz="1920">
                <a:solidFill>
                  <a:srgbClr val="000000"/>
                </a:solidFill>
                <a:latin typeface="Arial Bold"/>
              </a:rPr>
              <a:t>System Development Approach (Technology Used) </a:t>
            </a:r>
          </a:p>
          <a:p>
            <a:pPr algn="l" marL="247091" indent="-123546" lvl="1">
              <a:lnSpc>
                <a:spcPts val="2304"/>
              </a:lnSpc>
              <a:buFont typeface="Arial"/>
              <a:buChar char="•"/>
            </a:pPr>
            <a:r>
              <a:rPr lang="en-US" sz="1920">
                <a:solidFill>
                  <a:srgbClr val="000000"/>
                </a:solidFill>
                <a:latin typeface="Arial Bold"/>
              </a:rPr>
              <a:t>Algorithm &amp; Deployment  </a:t>
            </a:r>
          </a:p>
          <a:p>
            <a:pPr algn="l" marL="247091" indent="-123546" lvl="1">
              <a:lnSpc>
                <a:spcPts val="2304"/>
              </a:lnSpc>
              <a:buFont typeface="Arial"/>
              <a:buChar char="•"/>
            </a:pPr>
            <a:r>
              <a:rPr lang="en-US" sz="1920">
                <a:solidFill>
                  <a:srgbClr val="000000"/>
                </a:solidFill>
                <a:latin typeface="Arial Bold"/>
              </a:rPr>
              <a:t>Result (Output Image)</a:t>
            </a:r>
          </a:p>
          <a:p>
            <a:pPr algn="l" marL="247091" indent="-123546" lvl="1">
              <a:lnSpc>
                <a:spcPts val="2304"/>
              </a:lnSpc>
              <a:buFont typeface="Arial"/>
              <a:buChar char="•"/>
            </a:pPr>
            <a:r>
              <a:rPr lang="en-US" sz="1920">
                <a:solidFill>
                  <a:srgbClr val="000000"/>
                </a:solidFill>
                <a:latin typeface="Arial Bold"/>
              </a:rPr>
              <a:t>Conclusion</a:t>
            </a:r>
          </a:p>
          <a:p>
            <a:pPr algn="l" marL="247091" indent="-123546" lvl="1">
              <a:lnSpc>
                <a:spcPts val="2304"/>
              </a:lnSpc>
              <a:buFont typeface="Arial"/>
              <a:buChar char="•"/>
            </a:pPr>
            <a:r>
              <a:rPr lang="en-US" sz="1920">
                <a:solidFill>
                  <a:srgbClr val="000000"/>
                </a:solidFill>
                <a:latin typeface="Arial Bold"/>
              </a:rPr>
              <a:t>Future Scope</a:t>
            </a:r>
          </a:p>
          <a:p>
            <a:pPr algn="l" marL="247091" indent="-123546" lvl="1">
              <a:lnSpc>
                <a:spcPts val="2304"/>
              </a:lnSpc>
              <a:buFont typeface="Arial"/>
              <a:buChar char="•"/>
            </a:pPr>
            <a:r>
              <a:rPr lang="en-US" sz="1920">
                <a:solidFill>
                  <a:srgbClr val="000000"/>
                </a:solidFill>
                <a:latin typeface="Arial Bold"/>
              </a:rPr>
              <a:t>References</a:t>
            </a:r>
          </a:p>
          <a:p>
            <a:pPr algn="l" marL="247091" indent="-123546" lvl="1">
              <a:lnSpc>
                <a:spcPts val="2304"/>
              </a:lnSpc>
            </a:pP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590154" y="467837"/>
            <a:ext cx="7839456" cy="503301"/>
          </a:xfrm>
          <a:prstGeom prst="rect">
            <a:avLst/>
          </a:prstGeom>
        </p:spPr>
        <p:txBody>
          <a:bodyPr anchor="t" rtlCol="false" tIns="0" lIns="0" bIns="0" rIns="0">
            <a:spAutoFit/>
          </a:bodyPr>
          <a:lstStyle/>
          <a:p>
            <a:pPr algn="l">
              <a:lnSpc>
                <a:spcPts val="3583"/>
              </a:lnSpc>
            </a:pPr>
            <a:r>
              <a:rPr lang="en-US" sz="2986">
                <a:solidFill>
                  <a:srgbClr val="F96A1B"/>
                </a:solidFill>
                <a:latin typeface="Arimo"/>
              </a:rPr>
              <a:t>Problem statement</a:t>
            </a:r>
          </a:p>
        </p:txBody>
      </p:sp>
      <p:sp>
        <p:nvSpPr>
          <p:cNvPr name="TextBox 7" id="7"/>
          <p:cNvSpPr txBox="true"/>
          <p:nvPr/>
        </p:nvSpPr>
        <p:spPr>
          <a:xfrm rot="0">
            <a:off x="359728" y="1210198"/>
            <a:ext cx="8957335" cy="3736591"/>
          </a:xfrm>
          <a:prstGeom prst="rect">
            <a:avLst/>
          </a:prstGeom>
        </p:spPr>
        <p:txBody>
          <a:bodyPr anchor="t" rtlCol="false" tIns="0" lIns="0" bIns="0" rIns="0">
            <a:spAutoFit/>
          </a:bodyPr>
          <a:lstStyle/>
          <a:p>
            <a:pPr algn="l">
              <a:lnSpc>
                <a:spcPts val="2047"/>
              </a:lnSpc>
            </a:pPr>
            <a:r>
              <a:rPr lang="en-US" sz="1706" spc="-13">
                <a:solidFill>
                  <a:srgbClr val="000000"/>
                </a:solidFill>
                <a:latin typeface="Zen Maru Gothic"/>
              </a:rPr>
              <a:t>                 It's challenging to covertly install a hardware keylogger on another person's device. To tackle this issue, We are therefore using a software keylogger that can be remotely installed on a person's PC to resolve this problem.</a:t>
            </a:r>
          </a:p>
          <a:p>
            <a:pPr algn="l">
              <a:lnSpc>
                <a:spcPts val="2047"/>
              </a:lnSpc>
            </a:pPr>
          </a:p>
          <a:p>
            <a:pPr algn="l">
              <a:lnSpc>
                <a:spcPts val="2304"/>
              </a:lnSpc>
            </a:pPr>
            <a:r>
              <a:rPr lang="en-US" sz="1920" spc="-15">
                <a:solidFill>
                  <a:srgbClr val="000000"/>
                </a:solidFill>
                <a:latin typeface="Zen Maru Gothic Bold"/>
              </a:rPr>
              <a:t>       Challenges:</a:t>
            </a:r>
          </a:p>
          <a:p>
            <a:pPr algn="l">
              <a:lnSpc>
                <a:spcPts val="2047"/>
              </a:lnSpc>
            </a:pPr>
            <a:r>
              <a:rPr lang="en-US" sz="1706" spc="-13">
                <a:solidFill>
                  <a:srgbClr val="000000"/>
                </a:solidFill>
                <a:latin typeface="Zen Maru Gothic"/>
              </a:rPr>
              <a:t>                 Power use, data traffic, and processor usage can skyrocket, leading you to suspect an infection. Keyloggers don't always cause noticeable computer problems, like slow processes or glitches. Software keyloggers can be hard to detect and remove even by some antivirus programs. Spyware is good at hiding itself.</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436537" y="467837"/>
            <a:ext cx="7839456" cy="503301"/>
          </a:xfrm>
          <a:prstGeom prst="rect">
            <a:avLst/>
          </a:prstGeom>
        </p:spPr>
        <p:txBody>
          <a:bodyPr anchor="t" rtlCol="false" tIns="0" lIns="0" bIns="0" rIns="0">
            <a:spAutoFit/>
          </a:bodyPr>
          <a:lstStyle/>
          <a:p>
            <a:pPr algn="l">
              <a:lnSpc>
                <a:spcPts val="3583"/>
              </a:lnSpc>
            </a:pPr>
            <a:r>
              <a:rPr lang="en-US" sz="2986">
                <a:solidFill>
                  <a:srgbClr val="F96A1B"/>
                </a:solidFill>
                <a:latin typeface="Arimo"/>
              </a:rPr>
              <a:t>Proposed system/solution</a:t>
            </a:r>
          </a:p>
        </p:txBody>
      </p:sp>
      <p:sp>
        <p:nvSpPr>
          <p:cNvPr name="TextBox 7" id="7"/>
          <p:cNvSpPr txBox="true"/>
          <p:nvPr/>
        </p:nvSpPr>
        <p:spPr>
          <a:xfrm rot="0">
            <a:off x="743771" y="1053730"/>
            <a:ext cx="7839456" cy="4171129"/>
          </a:xfrm>
          <a:prstGeom prst="rect">
            <a:avLst/>
          </a:prstGeom>
        </p:spPr>
        <p:txBody>
          <a:bodyPr anchor="t" rtlCol="false" tIns="0" lIns="0" bIns="0" rIns="0">
            <a:spAutoFit/>
          </a:bodyPr>
          <a:lstStyle/>
          <a:p>
            <a:pPr algn="l">
              <a:lnSpc>
                <a:spcPts val="2047"/>
              </a:lnSpc>
            </a:pPr>
            <a:r>
              <a:rPr lang="en-US" sz="1706">
                <a:solidFill>
                  <a:srgbClr val="000000"/>
                </a:solidFill>
                <a:latin typeface="Times New Roman"/>
              </a:rPr>
              <a:t>       Keyloggers are malicious software designed to record keystrokes on a computer or mobile device, often used by attackers to steal sensitive information such as passwords, credit card numbers, or personal messages. Mitigating the threat of keyloggers involves a multi-faceted approach combining both technical solutions and user education. Here's a proposed solution:</a:t>
            </a:r>
          </a:p>
          <a:p>
            <a:pPr algn="l">
              <a:lnSpc>
                <a:spcPts val="2047"/>
              </a:lnSpc>
            </a:pPr>
            <a:r>
              <a:rPr lang="en-US" sz="1706">
                <a:solidFill>
                  <a:srgbClr val="000000"/>
                </a:solidFill>
                <a:latin typeface="Times New Roman Bold"/>
              </a:rPr>
              <a:t>Antivirus and Antimalware Software </a:t>
            </a:r>
            <a:r>
              <a:rPr lang="en-US" sz="1706">
                <a:solidFill>
                  <a:srgbClr val="000000"/>
                </a:solidFill>
                <a:latin typeface="Times New Roman"/>
              </a:rPr>
              <a:t>:  Employ reputable antivirus and antimalware software that includes real-time scanning and detection capabilities. Keep these programs updated regularly to ensure they can detect and remove the latest keylogger variants.</a:t>
            </a:r>
          </a:p>
          <a:p>
            <a:pPr algn="l">
              <a:lnSpc>
                <a:spcPts val="2047"/>
              </a:lnSpc>
            </a:pPr>
            <a:r>
              <a:rPr lang="en-US" sz="1706">
                <a:solidFill>
                  <a:srgbClr val="000000"/>
                </a:solidFill>
                <a:latin typeface="Times New Roman Bold"/>
              </a:rPr>
              <a:t>Firewalls </a:t>
            </a:r>
            <a:r>
              <a:rPr lang="en-US" sz="1706">
                <a:solidFill>
                  <a:srgbClr val="000000"/>
                </a:solidFill>
                <a:latin typeface="Times New Roman"/>
              </a:rPr>
              <a:t>: Enable and configure firewalls on your devices to monitor and control incoming and outgoing network traffic. Firewalls can prevent unauthorized access to your system and block communication attempts by keyloggers attempting to send captured data to remote servers.</a:t>
            </a:r>
          </a:p>
          <a:p>
            <a:pPr algn="l">
              <a:lnSpc>
                <a:spcPts val="2047"/>
              </a:lnSpc>
            </a:pP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820579" y="439262"/>
            <a:ext cx="7839456" cy="5016023"/>
          </a:xfrm>
          <a:prstGeom prst="rect">
            <a:avLst/>
          </a:prstGeom>
        </p:spPr>
        <p:txBody>
          <a:bodyPr anchor="t" rtlCol="false" tIns="0" lIns="0" bIns="0" rIns="0">
            <a:spAutoFit/>
          </a:bodyPr>
          <a:lstStyle/>
          <a:p>
            <a:pPr algn="l">
              <a:lnSpc>
                <a:spcPts val="2047"/>
              </a:lnSpc>
            </a:pPr>
            <a:r>
              <a:rPr lang="en-US" sz="1706">
                <a:solidFill>
                  <a:srgbClr val="000000"/>
                </a:solidFill>
                <a:latin typeface="Times New Roman Bold"/>
              </a:rPr>
              <a:t>Use of Virtual Keyboards</a:t>
            </a:r>
            <a:r>
              <a:rPr lang="en-US" sz="1706">
                <a:solidFill>
                  <a:srgbClr val="000000"/>
                </a:solidFill>
                <a:latin typeface="Times New Roman"/>
              </a:rPr>
              <a:t>: When entering sensitive information such as passwords or credit card numbers, consider using the virtual keyboard provided by your operating system. Virtual keyboards allow users to input characters using a mouse or touchscreen, making it more difficult for keyloggers to capture keystrokes.</a:t>
            </a:r>
          </a:p>
          <a:p>
            <a:pPr algn="l">
              <a:lnSpc>
                <a:spcPts val="2047"/>
              </a:lnSpc>
            </a:pPr>
            <a:r>
              <a:rPr lang="en-US" sz="1706">
                <a:solidFill>
                  <a:srgbClr val="000000"/>
                </a:solidFill>
                <a:latin typeface="Times New Roman Bold"/>
              </a:rPr>
              <a:t>Behavior Monitoring</a:t>
            </a:r>
            <a:r>
              <a:rPr lang="en-US" sz="1706">
                <a:solidFill>
                  <a:srgbClr val="000000"/>
                </a:solidFill>
                <a:latin typeface="Times New Roman"/>
              </a:rPr>
              <a:t>: Implement behavior monitoring software that can detect unusual activity on your system, such as unexpected keystroke logging behavior. Behavioral analysis tools can help identify and block keyloggers that may evade traditional signature-based detection methods.</a:t>
            </a:r>
          </a:p>
          <a:p>
            <a:pPr algn="l">
              <a:lnSpc>
                <a:spcPts val="2047"/>
              </a:lnSpc>
            </a:pPr>
            <a:r>
              <a:rPr lang="en-US" sz="1706">
                <a:solidFill>
                  <a:srgbClr val="000000"/>
                </a:solidFill>
                <a:latin typeface="Times New Roman Bold"/>
              </a:rPr>
              <a:t>Secure Password Management</a:t>
            </a:r>
            <a:r>
              <a:rPr lang="en-US" sz="1706">
                <a:solidFill>
                  <a:srgbClr val="000000"/>
                </a:solidFill>
                <a:latin typeface="Times New Roman"/>
              </a:rPr>
              <a:t>: Encourage the use of strong, unique passwords for each online account and utilize a reputable password manager to securely store and manage passwords. Password managers can help prevent the need for manual entry of passwords, reducing the risk of keyloggers capturing sensitive login credentials.</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820579" y="851879"/>
            <a:ext cx="7988141" cy="4171718"/>
          </a:xfrm>
          <a:prstGeom prst="rect">
            <a:avLst/>
          </a:prstGeom>
        </p:spPr>
        <p:txBody>
          <a:bodyPr anchor="t" rtlCol="false" tIns="0" lIns="0" bIns="0" rIns="0">
            <a:spAutoFit/>
          </a:bodyPr>
          <a:lstStyle/>
          <a:p>
            <a:pPr algn="l">
              <a:lnSpc>
                <a:spcPts val="2047"/>
              </a:lnSpc>
            </a:pPr>
            <a:r>
              <a:rPr lang="en-US" sz="1706" spc="-13">
                <a:solidFill>
                  <a:srgbClr val="000000"/>
                </a:solidFill>
                <a:latin typeface="Zen Maru Gothic Bold"/>
              </a:rPr>
              <a:t>Endpoint Security Solutions</a:t>
            </a:r>
            <a:r>
              <a:rPr lang="en-US" sz="1706" spc="-13">
                <a:solidFill>
                  <a:srgbClr val="000000"/>
                </a:solidFill>
                <a:latin typeface="Zen Maru Gothic"/>
              </a:rPr>
              <a:t>: Deploy endpoint security solutions that offer advanced threat detection and response capabilities, including heuristic analysis, sandboxing, and machine learning algorithms to identify and mitigate the threat posed by keyloggers and other malware.</a:t>
            </a:r>
          </a:p>
          <a:p>
            <a:pPr algn="l">
              <a:lnSpc>
                <a:spcPts val="2047"/>
              </a:lnSpc>
            </a:pPr>
            <a:r>
              <a:rPr lang="en-US" sz="1706" spc="-13">
                <a:solidFill>
                  <a:srgbClr val="000000"/>
                </a:solidFill>
                <a:latin typeface="Zen Maru Gothic Bold"/>
              </a:rPr>
              <a:t>Remote Monitoring and Management</a:t>
            </a:r>
            <a:r>
              <a:rPr lang="en-US" sz="1706" spc="-13">
                <a:solidFill>
                  <a:srgbClr val="000000"/>
                </a:solidFill>
                <a:latin typeface="Zen Maru Gothic"/>
              </a:rPr>
              <a:t>: Employ remote monitoring and management tools to centrally monitor and manage devices across your network. These tools can help detect and respond to security incidents, including potential keylogger infections, in a timely manner.</a:t>
            </a:r>
          </a:p>
          <a:p>
            <a:pPr algn="l">
              <a:lnSpc>
                <a:spcPts val="2047"/>
              </a:lnSpc>
            </a:pPr>
            <a:r>
              <a:rPr lang="en-US" sz="1706" spc="-13">
                <a:solidFill>
                  <a:srgbClr val="000000"/>
                </a:solidFill>
                <a:latin typeface="Zen Maru Gothic Bold"/>
              </a:rPr>
              <a:t>Regular Security Audits</a:t>
            </a:r>
            <a:r>
              <a:rPr lang="en-US" sz="1706" spc="-13">
                <a:solidFill>
                  <a:srgbClr val="000000"/>
                </a:solidFill>
                <a:latin typeface="Zen Maru Gothic"/>
              </a:rPr>
              <a:t>: Conduct regular security audits and penetration testing to identify and address vulnerabilities in your systems and network infrastructure. Regular audits can help ensure that your security measures are effective in protecting against keyloggers and other evolving threats.</a:t>
            </a:r>
          </a:p>
          <a:p>
            <a:pPr algn="l">
              <a:lnSpc>
                <a:spcPts val="2047"/>
              </a:lnSpc>
            </a:pP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359728" y="237411"/>
            <a:ext cx="7839456" cy="503301"/>
          </a:xfrm>
          <a:prstGeom prst="rect">
            <a:avLst/>
          </a:prstGeom>
        </p:spPr>
        <p:txBody>
          <a:bodyPr anchor="t" rtlCol="false" tIns="0" lIns="0" bIns="0" rIns="0">
            <a:spAutoFit/>
          </a:bodyPr>
          <a:lstStyle/>
          <a:p>
            <a:pPr algn="l">
              <a:lnSpc>
                <a:spcPts val="3583"/>
              </a:lnSpc>
            </a:pPr>
            <a:r>
              <a:rPr lang="en-US" sz="2986">
                <a:solidFill>
                  <a:srgbClr val="F96A1B"/>
                </a:solidFill>
                <a:latin typeface="Arimo"/>
              </a:rPr>
              <a:t>System  approach</a:t>
            </a:r>
          </a:p>
        </p:txBody>
      </p:sp>
      <p:sp>
        <p:nvSpPr>
          <p:cNvPr name="TextBox 7" id="7"/>
          <p:cNvSpPr txBox="true"/>
          <p:nvPr/>
        </p:nvSpPr>
        <p:spPr>
          <a:xfrm rot="0">
            <a:off x="897388" y="621454"/>
            <a:ext cx="7839456" cy="5141065"/>
          </a:xfrm>
          <a:prstGeom prst="rect">
            <a:avLst/>
          </a:prstGeom>
        </p:spPr>
        <p:txBody>
          <a:bodyPr anchor="t" rtlCol="false" tIns="0" lIns="0" bIns="0" rIns="0">
            <a:spAutoFit/>
          </a:bodyPr>
          <a:lstStyle/>
          <a:p>
            <a:pPr algn="l">
              <a:lnSpc>
                <a:spcPts val="2047"/>
              </a:lnSpc>
            </a:pPr>
            <a:r>
              <a:rPr lang="en-US" sz="1706" spc="-13">
                <a:solidFill>
                  <a:srgbClr val="000000"/>
                </a:solidFill>
                <a:latin typeface="Zen Maru Gothic"/>
              </a:rPr>
              <a:t> </a:t>
            </a:r>
          </a:p>
          <a:p>
            <a:pPr algn="l">
              <a:lnSpc>
                <a:spcPts val="2047"/>
              </a:lnSpc>
            </a:pPr>
            <a:r>
              <a:rPr lang="en-US" sz="1706" spc="-13">
                <a:solidFill>
                  <a:srgbClr val="000000"/>
                </a:solidFill>
                <a:latin typeface="Zen Maru Gothic Bold"/>
              </a:rPr>
              <a:t>Hardware-Level Protection</a:t>
            </a:r>
            <a:r>
              <a:rPr lang="en-US" sz="1706" spc="-13">
                <a:solidFill>
                  <a:srgbClr val="000000"/>
                </a:solidFill>
                <a:latin typeface="Zen Maru Gothic"/>
              </a:rPr>
              <a:t>:</a:t>
            </a:r>
          </a:p>
          <a:p>
            <a:pPr algn="l" marL="219637" indent="-73212" lvl="2">
              <a:lnSpc>
                <a:spcPts val="2047"/>
              </a:lnSpc>
              <a:buFont typeface="Arial"/>
              <a:buChar char="⚬"/>
            </a:pPr>
            <a:r>
              <a:rPr lang="en-US" sz="1706" spc="-13">
                <a:solidFill>
                  <a:srgbClr val="000000"/>
                </a:solidFill>
                <a:latin typeface="Zen Maru Gothic"/>
              </a:rPr>
              <a:t>Secure Boot: Utilize secure boot mechanisms provided by modern hardware platforms to ensure that only trusted firmware and software components are loaded during system startup, reducing the risk of bootkits and rootkits, which can include keyloggers.</a:t>
            </a:r>
          </a:p>
          <a:p>
            <a:pPr algn="l" marL="219637" indent="-73212" lvl="2">
              <a:lnSpc>
                <a:spcPts val="2047"/>
              </a:lnSpc>
              <a:buFont typeface="Arial"/>
              <a:buChar char="⚬"/>
            </a:pPr>
            <a:r>
              <a:rPr lang="en-US" sz="1706" spc="-13">
                <a:solidFill>
                  <a:srgbClr val="000000"/>
                </a:solidFill>
                <a:latin typeface="Zen Maru Gothic"/>
              </a:rPr>
              <a:t>Trusted Platform Module (TPM): Leverage TPM to store cryptographic keys securely and perform hardware-based authentication, protecting sensitive data from unauthorized access or tampering.</a:t>
            </a:r>
          </a:p>
          <a:p>
            <a:pPr algn="l" marL="219637" indent="-73212" lvl="2">
              <a:lnSpc>
                <a:spcPts val="2047"/>
              </a:lnSpc>
            </a:pPr>
          </a:p>
          <a:p>
            <a:pPr algn="l" marL="219637" indent="-73212" lvl="2">
              <a:lnSpc>
                <a:spcPts val="2047"/>
              </a:lnSpc>
            </a:pPr>
            <a:r>
              <a:rPr lang="en-US" sz="1706" spc="-13">
                <a:solidFill>
                  <a:srgbClr val="000000"/>
                </a:solidFill>
                <a:latin typeface="Zen Maru Gothic Bold"/>
              </a:rPr>
              <a:t>Operating System Security</a:t>
            </a:r>
            <a:r>
              <a:rPr lang="en-US" sz="1706" spc="-13">
                <a:solidFill>
                  <a:srgbClr val="000000"/>
                </a:solidFill>
                <a:latin typeface="Zen Maru Gothic"/>
              </a:rPr>
              <a:t>:</a:t>
            </a:r>
          </a:p>
          <a:p>
            <a:pPr algn="l" marL="219637" indent="-73212" lvl="2">
              <a:lnSpc>
                <a:spcPts val="2047"/>
              </a:lnSpc>
              <a:buFont typeface="Arial"/>
              <a:buChar char="⚬"/>
            </a:pPr>
            <a:r>
              <a:rPr lang="en-US" sz="1706" spc="-13">
                <a:solidFill>
                  <a:srgbClr val="000000"/>
                </a:solidFill>
                <a:latin typeface="Zen Maru Gothic"/>
              </a:rPr>
              <a:t>Access Control: Implement robust access control mechanisms such as user permissions, role-based access control (RBAC), and least privilege principles to restrict access to system resources and prevent unauthorized installation or execution of keylogger software.</a:t>
            </a:r>
          </a:p>
          <a:p>
            <a:pPr algn="l" marL="219637" indent="-73212" lvl="2">
              <a:lnSpc>
                <a:spcPts val="2047"/>
              </a:lnSpc>
              <a:buFont typeface="Arial"/>
              <a:buChar char="⚬"/>
            </a:pPr>
            <a:r>
              <a:rPr lang="en-US" sz="1706" spc="-13">
                <a:solidFill>
                  <a:srgbClr val="000000"/>
                </a:solidFill>
                <a:latin typeface="Zen Maru Gothic"/>
              </a:rPr>
              <a:t>Integrity Monitoring: Employ file integrity monitoring (FIM) tools to detect unauthorized changes to system files and configurations, including those caused by keylogger installations or modifications.</a:t>
            </a:r>
          </a:p>
          <a:p>
            <a:pPr algn="l" marL="219637" indent="-73212" lvl="2">
              <a:lnSpc>
                <a:spcPts val="2047"/>
              </a:lnSpc>
            </a:pP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897388" y="544645"/>
            <a:ext cx="7839456" cy="4782746"/>
          </a:xfrm>
          <a:prstGeom prst="rect">
            <a:avLst/>
          </a:prstGeom>
        </p:spPr>
        <p:txBody>
          <a:bodyPr anchor="t" rtlCol="false" tIns="0" lIns="0" bIns="0" rIns="0">
            <a:spAutoFit/>
          </a:bodyPr>
          <a:lstStyle/>
          <a:p>
            <a:pPr algn="l">
              <a:lnSpc>
                <a:spcPts val="2047"/>
              </a:lnSpc>
            </a:pPr>
            <a:r>
              <a:rPr lang="en-US" sz="1706" spc="-13">
                <a:solidFill>
                  <a:srgbClr val="000000"/>
                </a:solidFill>
                <a:latin typeface="Zen Maru Gothic Bold"/>
              </a:rPr>
              <a:t>Network Security</a:t>
            </a:r>
            <a:r>
              <a:rPr lang="en-US" sz="1706" spc="-13">
                <a:solidFill>
                  <a:srgbClr val="000000"/>
                </a:solidFill>
                <a:latin typeface="Zen Maru Gothic"/>
              </a:rPr>
              <a:t>:</a:t>
            </a:r>
          </a:p>
          <a:p>
            <a:pPr algn="l" marL="219637" indent="-73212" lvl="2">
              <a:lnSpc>
                <a:spcPts val="2047"/>
              </a:lnSpc>
              <a:buFont typeface="Arial"/>
              <a:buChar char="⚬"/>
            </a:pPr>
            <a:r>
              <a:rPr lang="en-US" sz="1706" spc="-13">
                <a:solidFill>
                  <a:srgbClr val="000000"/>
                </a:solidFill>
                <a:latin typeface="Times New Roman"/>
              </a:rPr>
              <a:t>Intrusion Detection/Prevention Systems (IDS/IPS): Deploy IDS/IPS solutions to monitor network traffic for suspicious patterns indicative of keylogger activity, such as communication with known command and control servers.</a:t>
            </a:r>
          </a:p>
          <a:p>
            <a:pPr algn="l" marL="219637" indent="-73212" lvl="2">
              <a:lnSpc>
                <a:spcPts val="2047"/>
              </a:lnSpc>
              <a:buFont typeface="Arial"/>
              <a:buChar char="⚬"/>
            </a:pPr>
            <a:r>
              <a:rPr lang="en-US" sz="1706" spc="-13">
                <a:solidFill>
                  <a:srgbClr val="000000"/>
                </a:solidFill>
                <a:latin typeface="Times New Roman"/>
              </a:rPr>
              <a:t>Traffic Encryption: Encourage the use of encrypted communication protocols (e.g., HTTPS, SSL/TLS) to protect sensitive data in transit and prevent interception or tampering by network-based keyloggers or eavesdroppers.</a:t>
            </a:r>
          </a:p>
          <a:p>
            <a:pPr algn="l" marL="219637" indent="-73212" lvl="2">
              <a:lnSpc>
                <a:spcPts val="2047"/>
              </a:lnSpc>
              <a:buFont typeface="Arial"/>
              <a:buChar char="⚬"/>
            </a:pPr>
            <a:r>
              <a:rPr lang="en-US" sz="1706" spc="-13">
                <a:solidFill>
                  <a:srgbClr val="000000"/>
                </a:solidFill>
                <a:latin typeface="Times New Roman"/>
              </a:rPr>
              <a:t>Network Segmentation: Implement network segmentation to isolate critical systems and sensitive data from less-trusted or untrusted parts of the network, reducing the attack surface for keyloggers and other threats.</a:t>
            </a:r>
          </a:p>
          <a:p>
            <a:pPr algn="l" marL="219637" indent="-73212" lvl="2">
              <a:lnSpc>
                <a:spcPts val="2047"/>
              </a:lnSpc>
            </a:pPr>
          </a:p>
          <a:p>
            <a:pPr algn="l" marL="219637" indent="-73212" lvl="2">
              <a:lnSpc>
                <a:spcPts val="2047"/>
              </a:lnSpc>
            </a:pPr>
            <a:r>
              <a:rPr lang="en-US" sz="1706" spc="-13">
                <a:solidFill>
                  <a:srgbClr val="000000"/>
                </a:solidFill>
                <a:latin typeface="Times New Roman Bold"/>
              </a:rPr>
              <a:t>Endpoint Security</a:t>
            </a:r>
            <a:r>
              <a:rPr lang="en-US" sz="1706" spc="-13">
                <a:solidFill>
                  <a:srgbClr val="000000"/>
                </a:solidFill>
                <a:latin typeface="Times New Roman"/>
              </a:rPr>
              <a:t>:</a:t>
            </a:r>
          </a:p>
          <a:p>
            <a:pPr algn="l" marL="219637" indent="-73212" lvl="2">
              <a:lnSpc>
                <a:spcPts val="2047"/>
              </a:lnSpc>
              <a:buFont typeface="Arial"/>
              <a:buChar char="⚬"/>
            </a:pPr>
            <a:r>
              <a:rPr lang="en-US" sz="1706" spc="-13">
                <a:solidFill>
                  <a:srgbClr val="000000"/>
                </a:solidFill>
                <a:latin typeface="Times New Roman"/>
              </a:rPr>
              <a:t>Antivirus/Antimalware Software: Install and regularly update antivirus and antimalware solutions with real-time scanning capabilities to detect and remove keyloggers and other malicious software.</a:t>
            </a:r>
          </a:p>
          <a:p>
            <a:pPr algn="l" marL="219637" indent="-73212" lvl="2">
              <a:lnSpc>
                <a:spcPts val="2047"/>
              </a:lnSpc>
            </a:pP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541" y="5387342"/>
            <a:ext cx="3812541" cy="1927859"/>
            <a:chOff x="0" y="0"/>
            <a:chExt cx="5083388" cy="2570479"/>
          </a:xfrm>
        </p:grpSpPr>
        <p:sp>
          <p:nvSpPr>
            <p:cNvPr name="Freeform 3" id="3"/>
            <p:cNvSpPr/>
            <p:nvPr/>
          </p:nvSpPr>
          <p:spPr>
            <a:xfrm flipH="false" flipV="false" rot="0">
              <a:off x="0" y="0"/>
              <a:ext cx="5083429" cy="2570480"/>
            </a:xfrm>
            <a:custGeom>
              <a:avLst/>
              <a:gdLst/>
              <a:ahLst/>
              <a:cxnLst/>
              <a:rect r="r" b="b" t="t" l="l"/>
              <a:pathLst>
                <a:path h="2570480" w="5083429">
                  <a:moveTo>
                    <a:pt x="3429" y="2570480"/>
                  </a:moveTo>
                  <a:lnTo>
                    <a:pt x="0" y="0"/>
                  </a:lnTo>
                  <a:lnTo>
                    <a:pt x="2909189" y="0"/>
                  </a:lnTo>
                  <a:lnTo>
                    <a:pt x="5083429" y="2570480"/>
                  </a:lnTo>
                  <a:lnTo>
                    <a:pt x="3429" y="2570480"/>
                  </a:lnTo>
                  <a:close/>
                </a:path>
              </a:pathLst>
            </a:custGeom>
            <a:solidFill>
              <a:srgbClr val="F96A1B"/>
            </a:solidFill>
          </p:spPr>
        </p:sp>
      </p:grpSp>
      <p:grpSp>
        <p:nvGrpSpPr>
          <p:cNvPr name="Group 4" id="4"/>
          <p:cNvGrpSpPr/>
          <p:nvPr/>
        </p:nvGrpSpPr>
        <p:grpSpPr>
          <a:xfrm rot="0">
            <a:off x="-2539" y="5388045"/>
            <a:ext cx="9756139" cy="1927156"/>
            <a:chOff x="0" y="0"/>
            <a:chExt cx="13008185" cy="2569542"/>
          </a:xfrm>
        </p:grpSpPr>
        <p:sp>
          <p:nvSpPr>
            <p:cNvPr name="Freeform 5" id="5"/>
            <p:cNvSpPr/>
            <p:nvPr/>
          </p:nvSpPr>
          <p:spPr>
            <a:xfrm flipH="false" flipV="false" rot="0">
              <a:off x="0" y="0"/>
              <a:ext cx="13008229" cy="2569591"/>
            </a:xfrm>
            <a:custGeom>
              <a:avLst/>
              <a:gdLst/>
              <a:ahLst/>
              <a:cxnLst/>
              <a:rect r="r" b="b" t="t" l="l"/>
              <a:pathLst>
                <a:path h="2569591" w="13008229">
                  <a:moveTo>
                    <a:pt x="0" y="2569591"/>
                  </a:moveTo>
                  <a:lnTo>
                    <a:pt x="2902966" y="0"/>
                  </a:lnTo>
                  <a:lnTo>
                    <a:pt x="13008229" y="1270"/>
                  </a:lnTo>
                  <a:lnTo>
                    <a:pt x="13008229" y="2569591"/>
                  </a:lnTo>
                  <a:lnTo>
                    <a:pt x="0" y="2569591"/>
                  </a:lnTo>
                  <a:close/>
                </a:path>
              </a:pathLst>
            </a:custGeom>
            <a:solidFill>
              <a:srgbClr val="08A1D9">
                <a:alpha val="80000"/>
              </a:srgbClr>
            </a:solidFill>
          </p:spPr>
        </p:sp>
      </p:grpSp>
      <p:sp>
        <p:nvSpPr>
          <p:cNvPr name="TextBox 6" id="6"/>
          <p:cNvSpPr txBox="true"/>
          <p:nvPr/>
        </p:nvSpPr>
        <p:spPr>
          <a:xfrm rot="0">
            <a:off x="436537" y="314220"/>
            <a:ext cx="7839456" cy="503301"/>
          </a:xfrm>
          <a:prstGeom prst="rect">
            <a:avLst/>
          </a:prstGeom>
        </p:spPr>
        <p:txBody>
          <a:bodyPr anchor="t" rtlCol="false" tIns="0" lIns="0" bIns="0" rIns="0">
            <a:spAutoFit/>
          </a:bodyPr>
          <a:lstStyle/>
          <a:p>
            <a:pPr algn="l">
              <a:lnSpc>
                <a:spcPts val="3583"/>
              </a:lnSpc>
            </a:pPr>
            <a:r>
              <a:rPr lang="en-US" sz="2986">
                <a:solidFill>
                  <a:srgbClr val="F96A1B"/>
                </a:solidFill>
                <a:latin typeface="Arimo"/>
              </a:rPr>
              <a:t>Algorithm &amp; deployment</a:t>
            </a:r>
          </a:p>
        </p:txBody>
      </p:sp>
      <p:sp>
        <p:nvSpPr>
          <p:cNvPr name="TextBox 7" id="7"/>
          <p:cNvSpPr txBox="true"/>
          <p:nvPr/>
        </p:nvSpPr>
        <p:spPr>
          <a:xfrm rot="0">
            <a:off x="666962" y="851879"/>
            <a:ext cx="8342867" cy="4526597"/>
          </a:xfrm>
          <a:prstGeom prst="rect">
            <a:avLst/>
          </a:prstGeom>
        </p:spPr>
        <p:txBody>
          <a:bodyPr anchor="t" rtlCol="false" tIns="0" lIns="0" bIns="0" rIns="0">
            <a:spAutoFit/>
          </a:bodyPr>
          <a:lstStyle/>
          <a:p>
            <a:pPr algn="l">
              <a:lnSpc>
                <a:spcPts val="2047"/>
              </a:lnSpc>
            </a:pPr>
            <a:r>
              <a:rPr lang="en-US" sz="1706" spc="-13">
                <a:solidFill>
                  <a:srgbClr val="000000"/>
                </a:solidFill>
                <a:latin typeface="Zen Maru Gothic Bold"/>
              </a:rPr>
              <a:t>System Scanning Algorithm</a:t>
            </a:r>
            <a:r>
              <a:rPr lang="en-US" sz="1706" spc="-13">
                <a:solidFill>
                  <a:srgbClr val="000000"/>
                </a:solidFill>
                <a:latin typeface="Zen Maru Gothic"/>
              </a:rPr>
              <a:t>:</a:t>
            </a:r>
          </a:p>
          <a:p>
            <a:pPr algn="l" marL="219637" indent="-73212" lvl="2">
              <a:lnSpc>
                <a:spcPts val="2047"/>
              </a:lnSpc>
              <a:buFont typeface="Arial"/>
              <a:buChar char="⚬"/>
            </a:pPr>
            <a:r>
              <a:rPr lang="en-US" sz="1706" spc="-13">
                <a:solidFill>
                  <a:srgbClr val="000000"/>
                </a:solidFill>
                <a:latin typeface="Times New Roman"/>
              </a:rPr>
              <a:t>Implement a periodic system scanning algorithm that checks for the presence of known keylogger signatures or behavioral patterns.</a:t>
            </a:r>
          </a:p>
          <a:p>
            <a:pPr algn="l" marL="219637" indent="-73212" lvl="2">
              <a:lnSpc>
                <a:spcPts val="2047"/>
              </a:lnSpc>
              <a:buFont typeface="Arial"/>
              <a:buChar char="⚬"/>
            </a:pPr>
            <a:r>
              <a:rPr lang="en-US" sz="1706" spc="-13">
                <a:solidFill>
                  <a:srgbClr val="000000"/>
                </a:solidFill>
                <a:latin typeface="Times New Roman"/>
              </a:rPr>
              <a:t>Utilize pattern matching techniques to scan system files, processes, and registry entries for indicators of keylogger activity.</a:t>
            </a:r>
          </a:p>
          <a:p>
            <a:pPr algn="l" marL="219637" indent="-73212" lvl="2">
              <a:lnSpc>
                <a:spcPts val="2047"/>
              </a:lnSpc>
            </a:pPr>
          </a:p>
          <a:p>
            <a:pPr algn="l" marL="219637" indent="-73212" lvl="2">
              <a:lnSpc>
                <a:spcPts val="2047"/>
              </a:lnSpc>
            </a:pPr>
            <a:r>
              <a:rPr lang="en-US" sz="1706" spc="-13">
                <a:solidFill>
                  <a:srgbClr val="000000"/>
                </a:solidFill>
                <a:latin typeface="Zen Maru Gothic Bold"/>
              </a:rPr>
              <a:t>Real-Time Monitoring Algorithm</a:t>
            </a:r>
            <a:r>
              <a:rPr lang="en-US" sz="1706" spc="-13">
                <a:solidFill>
                  <a:srgbClr val="000000"/>
                </a:solidFill>
                <a:latin typeface="Zen Maru Gothic"/>
              </a:rPr>
              <a:t>:</a:t>
            </a:r>
          </a:p>
          <a:p>
            <a:pPr algn="l" marL="219637" indent="-73212" lvl="2">
              <a:lnSpc>
                <a:spcPts val="2047"/>
              </a:lnSpc>
              <a:buFont typeface="Arial"/>
              <a:buChar char="⚬"/>
            </a:pPr>
            <a:r>
              <a:rPr lang="en-US" sz="1706" spc="-13">
                <a:solidFill>
                  <a:srgbClr val="000000"/>
                </a:solidFill>
                <a:latin typeface="Times New Roman"/>
              </a:rPr>
              <a:t>Develop a real-time monitoring algorithm that continuously monitors system activities for signs of keylogger activity.</a:t>
            </a:r>
          </a:p>
          <a:p>
            <a:pPr algn="l" marL="219637" indent="-73212" lvl="2">
              <a:lnSpc>
                <a:spcPts val="2047"/>
              </a:lnSpc>
              <a:buFont typeface="Arial"/>
              <a:buChar char="⚬"/>
            </a:pPr>
            <a:r>
              <a:rPr lang="en-US" sz="1706" spc="-13">
                <a:solidFill>
                  <a:srgbClr val="000000"/>
                </a:solidFill>
                <a:latin typeface="Times New Roman"/>
              </a:rPr>
              <a:t>Capture and analyze keyboard input events to detect anomalies such as unexpected keystroke logging or abnormal input patterns.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DAGBj7XXkZ0</dc:identifier>
  <dcterms:modified xsi:type="dcterms:W3CDTF">2011-08-01T06:04:30Z</dcterms:modified>
  <cp:revision>1</cp:revision>
  <dc:title>Project santho-1.pptx</dc:title>
</cp:coreProperties>
</file>

<file path=docProps/thumbnail.jpeg>
</file>